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2"/>
  </p:sldMasterIdLst>
  <p:notesMasterIdLst>
    <p:notesMasterId r:id="rId17"/>
  </p:notesMasterIdLst>
  <p:handoutMasterIdLst>
    <p:handoutMasterId r:id="rId18"/>
  </p:handoutMasterIdLst>
  <p:sldIdLst>
    <p:sldId id="256" r:id="rId3"/>
    <p:sldId id="263" r:id="rId4"/>
    <p:sldId id="257" r:id="rId5"/>
    <p:sldId id="258" r:id="rId6"/>
    <p:sldId id="259" r:id="rId7"/>
    <p:sldId id="260" r:id="rId8"/>
    <p:sldId id="261" r:id="rId9"/>
    <p:sldId id="262" r:id="rId10"/>
    <p:sldId id="264" r:id="rId11"/>
    <p:sldId id="265" r:id="rId12"/>
    <p:sldId id="268" r:id="rId13"/>
    <p:sldId id="266" r:id="rId14"/>
    <p:sldId id="267"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95307" autoAdjust="0"/>
  </p:normalViewPr>
  <p:slideViewPr>
    <p:cSldViewPr>
      <p:cViewPr varScale="1">
        <p:scale>
          <a:sx n="111" d="100"/>
          <a:sy n="111" d="100"/>
        </p:scale>
        <p:origin x="1236" y="10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pt-BR"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pt-BR" smtClean="0"/>
              <a:pPr/>
              <a:t>17/03/2017</a:t>
            </a:fld>
            <a:endParaRPr lang="pt-BR"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pt-BR"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pt-BR" smtClean="0"/>
              <a:pPr/>
              <a:t>‹nº›</a:t>
            </a:fld>
            <a:endParaRPr lang="pt-BR" smtClean="0"/>
          </a:p>
        </p:txBody>
      </p:sp>
    </p:spTree>
    <p:extLst>
      <p:ext uri="{BB962C8B-B14F-4D97-AF65-F5344CB8AC3E}">
        <p14:creationId xmlns:p14="http://schemas.microsoft.com/office/powerpoint/2010/main" val="178460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pt-BR"/>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pt-BR"/>
              <a:pPr/>
              <a:t>17/03/2017</a:t>
            </a:fld>
            <a:endParaRPr lang="pt-BR"/>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pt-BR"/>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pt-BR"/>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pt-BR"/>
          </a:p>
        </p:txBody>
      </p:sp>
    </p:spTree>
    <p:extLst>
      <p:ext uri="{BB962C8B-B14F-4D97-AF65-F5344CB8AC3E}">
        <p14:creationId xmlns:p14="http://schemas.microsoft.com/office/powerpoint/2010/main" val="1896071495"/>
      </p:ext>
    </p:extLst>
  </p:cSld>
  <p:clrMap bg1="lt1" tx1="dk1" bg2="lt2" tx2="dk2" accent1="accent1" accent2="accent2" accent3="accent3" accent4="accent4" accent5="accent5" accent6="accent6" hlink="hlink" folHlink="folHlink"/>
  <p:notesStyle>
    <a:lvl1pPr marL="0" algn="l" rtl="0" latinLnBrk="0">
      <a:defRPr lang="pt-BR" sz="1200" kern="1200">
        <a:solidFill>
          <a:schemeClr val="tx1"/>
        </a:solidFill>
        <a:latin typeface="+mn-lt"/>
        <a:ea typeface="+mn-ea"/>
        <a:cs typeface="+mn-cs"/>
      </a:defRPr>
    </a:lvl1pPr>
    <a:lvl2pPr marL="457200" algn="l" rtl="0">
      <a:defRPr lang="pt-BR" sz="1200" kern="1200">
        <a:solidFill>
          <a:schemeClr val="tx1"/>
        </a:solidFill>
        <a:latin typeface="+mn-lt"/>
        <a:ea typeface="+mn-ea"/>
        <a:cs typeface="+mn-cs"/>
      </a:defRPr>
    </a:lvl2pPr>
    <a:lvl3pPr marL="914400" algn="l" rtl="0">
      <a:defRPr lang="pt-BR" sz="1200" kern="1200">
        <a:solidFill>
          <a:schemeClr val="tx1"/>
        </a:solidFill>
        <a:latin typeface="+mn-lt"/>
        <a:ea typeface="+mn-ea"/>
        <a:cs typeface="+mn-cs"/>
      </a:defRPr>
    </a:lvl3pPr>
    <a:lvl4pPr marL="1371600" algn="l" rtl="0">
      <a:defRPr lang="pt-BR" sz="1200" kern="1200">
        <a:solidFill>
          <a:schemeClr val="tx1"/>
        </a:solidFill>
        <a:latin typeface="+mn-lt"/>
        <a:ea typeface="+mn-ea"/>
        <a:cs typeface="+mn-cs"/>
      </a:defRPr>
    </a:lvl4pPr>
    <a:lvl5pPr marL="1828800" algn="l" rtl="0">
      <a:defRPr lang="pt-BR" sz="1200" kern="1200">
        <a:solidFill>
          <a:schemeClr val="tx1"/>
        </a:solidFill>
        <a:latin typeface="+mn-lt"/>
        <a:ea typeface="+mn-ea"/>
        <a:cs typeface="+mn-cs"/>
      </a:defRPr>
    </a:lvl5pPr>
    <a:lvl6pPr marL="2286000" algn="l" rtl="0">
      <a:defRPr lang="pt-BR" sz="1200" kern="1200">
        <a:solidFill>
          <a:schemeClr val="tx1"/>
        </a:solidFill>
        <a:latin typeface="+mn-lt"/>
        <a:ea typeface="+mn-ea"/>
        <a:cs typeface="+mn-cs"/>
      </a:defRPr>
    </a:lvl6pPr>
    <a:lvl7pPr marL="2743200" algn="l" rtl="0">
      <a:defRPr lang="pt-BR" sz="1200" kern="1200">
        <a:solidFill>
          <a:schemeClr val="tx1"/>
        </a:solidFill>
        <a:latin typeface="+mn-lt"/>
        <a:ea typeface="+mn-ea"/>
        <a:cs typeface="+mn-cs"/>
      </a:defRPr>
    </a:lvl7pPr>
    <a:lvl8pPr marL="3200400" algn="l" rtl="0">
      <a:defRPr lang="pt-BR" sz="1200" kern="1200">
        <a:solidFill>
          <a:schemeClr val="tx1"/>
        </a:solidFill>
        <a:latin typeface="+mn-lt"/>
        <a:ea typeface="+mn-ea"/>
        <a:cs typeface="+mn-cs"/>
      </a:defRPr>
    </a:lvl8pPr>
    <a:lvl9pPr marL="3657600" algn="l" rtl="0">
      <a:defRPr lang="pt-B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pt-B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pt-BR"/>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pt-BR" sz="4000"/>
            </a:lvl1pPr>
          </a:lstStyle>
          <a:p>
            <a:r>
              <a:rPr lang="pt-BR" smtClean="0"/>
              <a:t>Clique para editar o título mestre</a:t>
            </a:r>
            <a:endParaRPr lang="pt-BR"/>
          </a:p>
        </p:txBody>
      </p:sp>
      <p:sp>
        <p:nvSpPr>
          <p:cNvPr id="10" name="Date Placeholder 9"/>
          <p:cNvSpPr>
            <a:spLocks noGrp="1"/>
          </p:cNvSpPr>
          <p:nvPr>
            <p:ph type="dt" sz="half" idx="10"/>
          </p:nvPr>
        </p:nvSpPr>
        <p:spPr/>
        <p:txBody>
          <a:bodyPr/>
          <a:lstStyle/>
          <a:p>
            <a:fld id="{9FD84A86-7725-4226-A4FB-32CBC37617FA}" type="datetime1">
              <a:rPr lang="pt-BR" smtClean="0"/>
              <a:t>17/03/2017</a:t>
            </a:fld>
            <a:endParaRPr lang="pt-BR"/>
          </a:p>
        </p:txBody>
      </p:sp>
      <p:sp>
        <p:nvSpPr>
          <p:cNvPr id="11" name="Slide Number Placeholder 10"/>
          <p:cNvSpPr>
            <a:spLocks noGrp="1"/>
          </p:cNvSpPr>
          <p:nvPr>
            <p:ph type="sldNum" sz="quarter" idx="11"/>
          </p:nvPr>
        </p:nvSpPr>
        <p:spPr/>
        <p:txBody>
          <a:bodyPr/>
          <a:lstStyle/>
          <a:p>
            <a:pPr algn="r"/>
            <a:fld id="{D4C49B74-5DB2-4B03-B1D2-7F6A3C51C318}" type="slidenum">
              <a:rPr/>
              <a:pPr algn="r"/>
              <a:t>‹nº›</a:t>
            </a:fld>
            <a:endParaRPr lang="pt-BR"/>
          </a:p>
        </p:txBody>
      </p:sp>
      <p:sp>
        <p:nvSpPr>
          <p:cNvPr id="12" name="Footer Placeholder 11"/>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130A1DC1-94CE-4BE7-B3CF-779E0AB3BC30}" type="datetime1">
              <a:rPr lang="pt-BR" smtClean="0"/>
              <a:t>17/03/2017</a:t>
            </a:fld>
            <a:endParaRPr lang="pt-BR"/>
          </a:p>
        </p:txBody>
      </p:sp>
      <p:sp>
        <p:nvSpPr>
          <p:cNvPr id="10" name="Slide Number Placeholder 9"/>
          <p:cNvSpPr>
            <a:spLocks noGrp="1"/>
          </p:cNvSpPr>
          <p:nvPr>
            <p:ph type="sldNum" sz="quarter" idx="11"/>
          </p:nvPr>
        </p:nvSpPr>
        <p:spPr/>
        <p:txBody>
          <a:bodyPr/>
          <a:lstStyle>
            <a:lvl1pPr>
              <a:defRPr sz="1600" b="1">
                <a:solidFill>
                  <a:srgbClr val="FF0000"/>
                </a:solidFill>
              </a:defRPr>
            </a:lvl1pPr>
          </a:lstStyle>
          <a:p>
            <a:pPr algn="r"/>
            <a:fld id="{D4C49B74-5DB2-4B03-B1D2-7F6A3C51C318}" type="slidenum">
              <a:rPr lang="pt-BR" smtClean="0"/>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7" name="Date Placeholder 6"/>
          <p:cNvSpPr>
            <a:spLocks noGrp="1"/>
          </p:cNvSpPr>
          <p:nvPr>
            <p:ph type="dt" sz="half" idx="10"/>
          </p:nvPr>
        </p:nvSpPr>
        <p:spPr/>
        <p:txBody>
          <a:bodyPr/>
          <a:lstStyle/>
          <a:p>
            <a:fld id="{6B130C88-6D3F-48BB-9F62-7E03A9514031}" type="datetime1">
              <a:rPr lang="pt-BR" smtClean="0"/>
              <a:t>17/03/2017</a:t>
            </a:fld>
            <a:endParaRPr lang="pt-BR"/>
          </a:p>
        </p:txBody>
      </p:sp>
      <p:sp>
        <p:nvSpPr>
          <p:cNvPr id="8" name="Slide Number Placeholder 7"/>
          <p:cNvSpPr>
            <a:spLocks noGrp="1"/>
          </p:cNvSpPr>
          <p:nvPr>
            <p:ph type="sldNum" sz="quarter" idx="11"/>
          </p:nvPr>
        </p:nvSpPr>
        <p:spPr/>
        <p:txBody>
          <a:bodyPr/>
          <a:lstStyle/>
          <a:p>
            <a:pPr algn="r"/>
            <a:fld id="{D4C49B74-5DB2-4B03-B1D2-7F6A3C51C318}" type="slidenum">
              <a:rPr/>
              <a:pPr algn="r"/>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178566-780F-4046-B832-06976A8E509F}" type="datetime1">
              <a:rPr lang="pt-BR" smtClean="0"/>
              <a:t>17/03/2017</a:t>
            </a:fld>
            <a:endParaRPr lang="pt-BR"/>
          </a:p>
        </p:txBody>
      </p:sp>
      <p:sp>
        <p:nvSpPr>
          <p:cNvPr id="6" name="Slide Number Placeholder 5"/>
          <p:cNvSpPr>
            <a:spLocks noGrp="1"/>
          </p:cNvSpPr>
          <p:nvPr>
            <p:ph type="sldNum" sz="quarter" idx="11"/>
          </p:nvPr>
        </p:nvSpPr>
        <p:spPr/>
        <p:txBody>
          <a:bodyPr/>
          <a:lstStyle/>
          <a:p>
            <a:pPr algn="r"/>
            <a:fld id="{D4C49B74-5DB2-4B03-B1D2-7F6A3C51C318}" type="slidenum">
              <a:rPr/>
              <a:pPr algn="r"/>
              <a:t>‹nº›</a:t>
            </a:fld>
            <a:endParaRPr lang="pt-BR"/>
          </a:p>
        </p:txBody>
      </p:sp>
      <p:sp>
        <p:nvSpPr>
          <p:cNvPr id="8" name="Footer Placeholder 7"/>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e Texto em 2 Colu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1" name="Rectangle 11"/>
          <p:cNvSpPr>
            <a:spLocks noGrp="1"/>
          </p:cNvSpPr>
          <p:nvPr>
            <p:ph type="body"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10" name="Date Placeholder 9"/>
          <p:cNvSpPr>
            <a:spLocks noGrp="1"/>
          </p:cNvSpPr>
          <p:nvPr>
            <p:ph type="dt" sz="half" idx="10"/>
          </p:nvPr>
        </p:nvSpPr>
        <p:spPr/>
        <p:txBody>
          <a:bodyPr/>
          <a:lstStyle/>
          <a:p>
            <a:fld id="{6636AE5A-AAB0-4492-8481-91B38420F502}" type="datetime1">
              <a:rPr lang="pt-BR" smtClean="0"/>
              <a:t>17/03/2017</a:t>
            </a:fld>
            <a:endParaRPr lang="pt-BR"/>
          </a:p>
        </p:txBody>
      </p:sp>
      <p:sp>
        <p:nvSpPr>
          <p:cNvPr id="12" name="Slide Number Placeholder 11"/>
          <p:cNvSpPr>
            <a:spLocks noGrp="1"/>
          </p:cNvSpPr>
          <p:nvPr>
            <p:ph type="sldNum" sz="quarter" idx="11"/>
          </p:nvPr>
        </p:nvSpPr>
        <p:spPr/>
        <p:txBody>
          <a:bodyPr/>
          <a:lstStyle/>
          <a:p>
            <a:pPr algn="r"/>
            <a:fld id="{D4C49B74-5DB2-4B03-B1D2-7F6A3C51C318}" type="slidenum">
              <a:rPr/>
              <a:pPr algn="r"/>
              <a:t>‹nº›</a:t>
            </a:fld>
            <a:endParaRPr lang="pt-BR"/>
          </a:p>
        </p:txBody>
      </p:sp>
      <p:sp>
        <p:nvSpPr>
          <p:cNvPr id="13" name="Footer Placeholder 12"/>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593BC8AB-D608-44C9-AED5-598A3AB8B9CC}" type="datetime1">
              <a:rPr lang="pt-BR" smtClean="0"/>
              <a:t>17/03/2017</a:t>
            </a:fld>
            <a:endParaRPr lang="pt-BR"/>
          </a:p>
        </p:txBody>
      </p:sp>
      <p:sp>
        <p:nvSpPr>
          <p:cNvPr id="9" name="Slide Number Placeholder 8"/>
          <p:cNvSpPr>
            <a:spLocks noGrp="1"/>
          </p:cNvSpPr>
          <p:nvPr>
            <p:ph type="sldNum" sz="quarter" idx="11"/>
          </p:nvPr>
        </p:nvSpPr>
        <p:spPr/>
        <p:txBody>
          <a:bodyPr/>
          <a:lstStyle/>
          <a:p>
            <a:pPr algn="r"/>
            <a:fld id="{D4C49B74-5DB2-4B03-B1D2-7F6A3C51C318}" type="slidenum">
              <a:rPr/>
              <a:pPr algn="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Conteú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7" name="Rectangle 17"/>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9" name="Date Placeholder 8"/>
          <p:cNvSpPr>
            <a:spLocks noGrp="1"/>
          </p:cNvSpPr>
          <p:nvPr>
            <p:ph type="dt" sz="half" idx="10"/>
          </p:nvPr>
        </p:nvSpPr>
        <p:spPr/>
        <p:txBody>
          <a:bodyPr/>
          <a:lstStyle/>
          <a:p>
            <a:fld id="{5091C69B-2F7F-406E-BCB1-7B0F137F54CF}" type="datetime1">
              <a:rPr lang="pt-BR" smtClean="0"/>
              <a:t>17/03/2017</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pt-BR"/>
              <a:t>Clique para editar o estilo do título mestre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pt-BR" sz="1000">
                <a:latin typeface="+mn-lt"/>
              </a:defRPr>
            </a:lvl1pPr>
          </a:lstStyle>
          <a:p>
            <a:fld id="{F83D04A2-34D2-4102-B74D-F67A6E1E0371}" type="datetime1">
              <a:rPr lang="pt-BR" smtClean="0"/>
              <a:t>17/03/2017</a:t>
            </a:fld>
            <a:endParaRPr lang="pt-BR" sz="100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pt-BR" sz="1000">
                <a:latin typeface="+mn-lt"/>
              </a:defRPr>
            </a:lvl1pPr>
          </a:lstStyle>
          <a:p>
            <a:pPr algn="ctr"/>
            <a:endParaRPr lang="pt-BR"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pt-BR" sz="1000">
                <a:latin typeface="+mn-lt"/>
              </a:defRPr>
            </a:lvl1pPr>
          </a:lstStyle>
          <a:p>
            <a:pPr algn="r"/>
            <a:fld id="{D4C49B74-5DB2-4B03-B1D2-7F6A3C51C318}" type="slidenum">
              <a:rPr/>
              <a:pPr algn="r"/>
              <a:t>‹nº›</a:t>
            </a:fld>
            <a:endParaRPr lang="pt-BR"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a:defRPr lang="pt-BR" sz="4400">
          <a:solidFill>
            <a:schemeClr val="tx1"/>
          </a:solidFill>
          <a:latin typeface="+mj-lt"/>
          <a:ea typeface="+mj-ea"/>
          <a:cs typeface="+mj-cs"/>
        </a:defRPr>
      </a:defPPr>
      <a:lvl1pPr algn="l" eaLnBrk="1" latinLnBrk="0" hangingPunct="1">
        <a:buNone/>
        <a:defRPr lang="pt-BR" sz="3600">
          <a:solidFill>
            <a:schemeClr val="tx1">
              <a:alpha val="100000"/>
            </a:schemeClr>
          </a:solidFill>
          <a:latin typeface="+mj-lt"/>
        </a:defRPr>
      </a:lvl1pPr>
    </p:titleStyle>
    <p:bodyStyle>
      <a:defPPr>
        <a:defRPr lang="pt-BR">
          <a:solidFill>
            <a:schemeClr val="tx1"/>
          </a:solidFill>
          <a:latin typeface="+mn-lt"/>
          <a:ea typeface="+mn-ea"/>
          <a:cs typeface="+mn-cs"/>
        </a:defRPr>
      </a:defPPr>
      <a:lvl1pPr marL="342900" indent="-342900" eaLnBrk="1" latinLnBrk="0" hangingPunct="1">
        <a:buChar char="•"/>
        <a:defRPr lang="pt-BR" sz="2800">
          <a:latin typeface="+mn-lt"/>
        </a:defRPr>
      </a:lvl1pPr>
      <a:lvl2pPr marL="742950" indent="-285750" eaLnBrk="1" hangingPunct="1">
        <a:buChar char="–"/>
        <a:defRPr lang="pt-BR" sz="2400">
          <a:latin typeface="+mn-lt"/>
        </a:defRPr>
      </a:lvl2pPr>
      <a:lvl3pPr marL="1143000" indent="-228600" eaLnBrk="1" hangingPunct="1">
        <a:buChar char="•"/>
        <a:defRPr lang="pt-BR" sz="2400">
          <a:latin typeface="+mn-lt"/>
        </a:defRPr>
      </a:lvl3pPr>
      <a:lvl4pPr marL="1600200" indent="-228600" eaLnBrk="1" hangingPunct="1">
        <a:buChar char="–"/>
        <a:defRPr lang="pt-BR" sz="2000">
          <a:latin typeface="+mn-lt"/>
        </a:defRPr>
      </a:lvl4pPr>
      <a:lvl5pPr marL="2057400" indent="-228600" eaLnBrk="1" hangingPunct="1">
        <a:buChar char="»"/>
        <a:defRPr lang="pt-BR" sz="2000">
          <a:latin typeface="+mn-lt"/>
        </a:defRPr>
      </a:lvl5pPr>
      <a:lvl6pPr marL="2514600" indent="-228600" eaLnBrk="1" hangingPunct="1">
        <a:buChar char="•"/>
        <a:defRPr lang="pt-BR" sz="2000"/>
      </a:lvl6pPr>
      <a:lvl7pPr marL="2971800" indent="-228600" eaLnBrk="1" hangingPunct="1">
        <a:buChar char="•"/>
        <a:defRPr lang="pt-BR" sz="2000"/>
      </a:lvl7pPr>
      <a:lvl8pPr marL="3429000" indent="-228600" eaLnBrk="1" hangingPunct="1">
        <a:buChar char="•"/>
        <a:defRPr lang="pt-BR" sz="2000"/>
      </a:lvl8pPr>
      <a:lvl9pPr marL="3886200" indent="-228600" eaLnBrk="1" hangingPunct="1">
        <a:buChar char="•"/>
        <a:defRPr lang="pt-BR" sz="2000"/>
      </a:lvl9pPr>
    </p:bodyStyle>
    <p:otherStyle>
      <a:defPPr>
        <a:defRPr lang="pt-B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anavitsas.com.br/"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3648" y="4797152"/>
            <a:ext cx="7283152" cy="925223"/>
          </a:xfrm>
        </p:spPr>
        <p:txBody>
          <a:bodyPr>
            <a:normAutofit fontScale="32500" lnSpcReduction="20000"/>
          </a:bodyPr>
          <a:lstStyle/>
          <a:p>
            <a:r>
              <a:rPr lang="pt-BR" sz="7400" dirty="0" smtClean="0"/>
              <a:t>Eng. Ângelo Canavitsas – D. Sc.</a:t>
            </a:r>
          </a:p>
          <a:p>
            <a:r>
              <a:rPr lang="pt-BR" sz="7400" dirty="0" smtClean="0"/>
              <a:t>Coordenador</a:t>
            </a:r>
          </a:p>
          <a:p>
            <a:endParaRPr lang="pt-BR" dirty="0"/>
          </a:p>
          <a:p>
            <a:r>
              <a:rPr lang="pt-BR" sz="3400" b="1" dirty="0" smtClean="0"/>
              <a:t>17 de março de 2017</a:t>
            </a:r>
          </a:p>
          <a:p>
            <a:endParaRPr lang="pt-BR" dirty="0"/>
          </a:p>
          <a:p>
            <a:endParaRPr dirty="0"/>
          </a:p>
        </p:txBody>
      </p:sp>
      <p:sp>
        <p:nvSpPr>
          <p:cNvPr id="3" name="Title 2"/>
          <p:cNvSpPr>
            <a:spLocks noGrp="1"/>
          </p:cNvSpPr>
          <p:nvPr>
            <p:ph type="ctrTitle"/>
          </p:nvPr>
        </p:nvSpPr>
        <p:spPr>
          <a:xfrm>
            <a:off x="1108986" y="2564904"/>
            <a:ext cx="7577814" cy="1470025"/>
          </a:xfrm>
        </p:spPr>
        <p:txBody>
          <a:bodyPr/>
          <a:lstStyle/>
          <a:p>
            <a:r>
              <a:rPr lang="pt-BR" dirty="0" smtClean="0"/>
              <a:t>Primeira Reunião do Grupo Ad Hoc Propagação de 2017</a:t>
            </a:r>
            <a:endParaRPr dirty="0"/>
          </a:p>
        </p:txBody>
      </p:sp>
      <p:pic>
        <p:nvPicPr>
          <p:cNvPr id="4"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64438" t="2570" r="3985" b="86908"/>
          <a:stretch/>
        </p:blipFill>
        <p:spPr bwMode="auto">
          <a:xfrm>
            <a:off x="395536" y="404664"/>
            <a:ext cx="3025140" cy="7467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4664"/>
            <a:ext cx="7620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Status do convênio</a:t>
            </a:r>
          </a:p>
          <a:p>
            <a:r>
              <a:rPr lang="pt-BR" dirty="0" smtClean="0"/>
              <a:t>Posicionamento da EMBRAPA</a:t>
            </a:r>
            <a:endParaRPr lang="pt-BR" dirty="0"/>
          </a:p>
        </p:txBody>
      </p:sp>
      <p:sp>
        <p:nvSpPr>
          <p:cNvPr id="3" name="Título 2"/>
          <p:cNvSpPr>
            <a:spLocks noGrp="1"/>
          </p:cNvSpPr>
          <p:nvPr>
            <p:ph type="title"/>
          </p:nvPr>
        </p:nvSpPr>
        <p:spPr/>
        <p:txBody>
          <a:bodyPr/>
          <a:lstStyle/>
          <a:p>
            <a:r>
              <a:rPr lang="pt-BR" b="1" dirty="0"/>
              <a:t>Convênio ANATEL &amp; EMBRAPA</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10</a:t>
            </a:fld>
            <a:endParaRPr lang="pt-B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84984"/>
            <a:ext cx="39528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66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fontScale="70000" lnSpcReduction="20000"/>
          </a:bodyPr>
          <a:lstStyle/>
          <a:p>
            <a:pPr algn="just"/>
            <a:r>
              <a:rPr lang="pt-BR" dirty="0" smtClean="0"/>
              <a:t>Reunião do GRR 5 – 14 mar 2017 (itens relevantes – Ad Hoc Propagação)</a:t>
            </a:r>
          </a:p>
          <a:p>
            <a:pPr algn="just"/>
            <a:endParaRPr lang="pt-BR" dirty="0" smtClean="0"/>
          </a:p>
          <a:p>
            <a:pPr marL="457200" lvl="1" indent="0" algn="just">
              <a:buNone/>
            </a:pPr>
            <a:r>
              <a:rPr lang="pt-BR" sz="2700" dirty="0" smtClean="0"/>
              <a:t>a) </a:t>
            </a:r>
            <a:r>
              <a:rPr lang="pt-BR" sz="2700" dirty="0"/>
              <a:t>A participação </a:t>
            </a:r>
            <a:r>
              <a:rPr lang="pt-BR" sz="2700" dirty="0" smtClean="0"/>
              <a:t>do Eng. </a:t>
            </a:r>
            <a:r>
              <a:rPr lang="pt-BR" sz="2700" dirty="0"/>
              <a:t>C</a:t>
            </a:r>
            <a:r>
              <a:rPr lang="pt-BR" sz="2700" dirty="0" smtClean="0"/>
              <a:t>anavitsas nas </a:t>
            </a:r>
            <a:r>
              <a:rPr lang="pt-BR" sz="2700" dirty="0"/>
              <a:t>reuniões do SG 3 de 2017, provavelmente ocorrerá apenas na segunda reunião, prevista para agosto de 2017</a:t>
            </a:r>
            <a:r>
              <a:rPr lang="pt-BR" sz="2700" dirty="0" smtClean="0"/>
              <a:t>. Eng. Frederico deverá Participar da primeira reunião do SG 3 – UIT.</a:t>
            </a:r>
            <a:endParaRPr lang="pt-BR" sz="2700" dirty="0"/>
          </a:p>
          <a:p>
            <a:pPr marL="457200" lvl="1" indent="0" algn="just">
              <a:buNone/>
            </a:pPr>
            <a:endParaRPr lang="pt-BR" sz="2700" dirty="0"/>
          </a:p>
          <a:p>
            <a:pPr marL="457200" lvl="1" indent="0" algn="just">
              <a:buNone/>
            </a:pPr>
            <a:r>
              <a:rPr lang="pt-BR" sz="2700" dirty="0" smtClean="0"/>
              <a:t>b) </a:t>
            </a:r>
            <a:r>
              <a:rPr lang="pt-BR" sz="2700" dirty="0"/>
              <a:t>A avaliação do convênio da EMBRAPA com a ANATEL, segundo a última informação obtida da EMBRAPA, ainda está pendente. O status de avaliação do convênio deverá ser atualizado na próxima reunião do Ad Hoc propagação. </a:t>
            </a:r>
          </a:p>
          <a:p>
            <a:pPr marL="457200" lvl="1" indent="0" algn="just">
              <a:buNone/>
            </a:pPr>
            <a:endParaRPr lang="pt-BR" sz="2700" dirty="0"/>
          </a:p>
          <a:p>
            <a:pPr marL="457200" lvl="1" indent="0" algn="just">
              <a:buNone/>
            </a:pPr>
            <a:r>
              <a:rPr lang="pt-BR" sz="2700" dirty="0" smtClean="0"/>
              <a:t>c) </a:t>
            </a:r>
            <a:r>
              <a:rPr lang="pt-BR" sz="2700" dirty="0"/>
              <a:t>Foram apresentadas questões relacionadas a aplicação da Resolução 303, para a elaboração dos relatórios de conformidade das estações de telecomunicações. Destaque para estações VSAT, objetivando a delimitação correta dos limites ocupacionais e públicos. Foi sugerido enviar um estudo para a Gerência de Espectro Órbita e Radiodifusão, que poderá avaliar adequadamente o assunto.</a:t>
            </a:r>
          </a:p>
          <a:p>
            <a:pPr marL="457200" lvl="1" indent="0" algn="just">
              <a:buNone/>
            </a:pPr>
            <a:endParaRPr lang="pt-BR" sz="2700" dirty="0"/>
          </a:p>
          <a:p>
            <a:pPr lvl="1" algn="just"/>
            <a:endParaRPr lang="pt-BR" dirty="0"/>
          </a:p>
          <a:p>
            <a:pPr lvl="1" algn="just"/>
            <a:endParaRPr lang="pt-BR" dirty="0"/>
          </a:p>
        </p:txBody>
      </p:sp>
      <p:sp>
        <p:nvSpPr>
          <p:cNvPr id="3" name="Título 2"/>
          <p:cNvSpPr>
            <a:spLocks noGrp="1"/>
          </p:cNvSpPr>
          <p:nvPr>
            <p:ph type="title"/>
          </p:nvPr>
        </p:nvSpPr>
        <p:spPr/>
        <p:txBody>
          <a:bodyPr/>
          <a:lstStyle/>
          <a:p>
            <a:r>
              <a:rPr lang="pt-BR" b="1" dirty="0"/>
              <a:t>Outros Assuntos</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11</a:t>
            </a:fld>
            <a:endParaRPr lang="pt-BR"/>
          </a:p>
        </p:txBody>
      </p:sp>
    </p:spTree>
    <p:extLst>
      <p:ext uri="{BB962C8B-B14F-4D97-AF65-F5344CB8AC3E}">
        <p14:creationId xmlns:p14="http://schemas.microsoft.com/office/powerpoint/2010/main" val="1994208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fontScale="70000" lnSpcReduction="20000"/>
          </a:bodyPr>
          <a:lstStyle/>
          <a:p>
            <a:pPr algn="just"/>
            <a:r>
              <a:rPr lang="pt-BR" dirty="0" smtClean="0"/>
              <a:t>Reunião do GRR 5 – 14 mar 2017 (itens relevantes – Ad Hoc Propagação)</a:t>
            </a:r>
          </a:p>
          <a:p>
            <a:pPr algn="just"/>
            <a:endParaRPr lang="pt-BR" dirty="0" smtClean="0"/>
          </a:p>
          <a:p>
            <a:pPr marL="457200" lvl="1" indent="0" algn="just">
              <a:buNone/>
            </a:pPr>
            <a:r>
              <a:rPr lang="pt-BR" sz="2700" dirty="0" smtClean="0"/>
              <a:t>d) </a:t>
            </a:r>
            <a:r>
              <a:rPr lang="pt-BR" sz="2700" dirty="0"/>
              <a:t>Ainda em relação a Resolução 303, foi citado documento da PETROBRAS que avalia a introdução de novos sistemas, em estações já povoadas, sem entretanto ferir as normas de proteção. Será avaliado o envio desse material à Gerência de Espectro Órbita e Radiodifusão.</a:t>
            </a:r>
          </a:p>
          <a:p>
            <a:pPr marL="457200" lvl="1" indent="0" algn="just">
              <a:buNone/>
            </a:pPr>
            <a:endParaRPr lang="pt-BR" sz="2700" dirty="0"/>
          </a:p>
          <a:p>
            <a:pPr marL="457200" lvl="1" indent="0" algn="just">
              <a:buNone/>
            </a:pPr>
            <a:r>
              <a:rPr lang="pt-BR" sz="2700" dirty="0" smtClean="0"/>
              <a:t>e) </a:t>
            </a:r>
            <a:r>
              <a:rPr lang="pt-BR" sz="2700" dirty="0"/>
              <a:t>Foi apresentado um documento sobre medição de alturas de antenas, que tem como objetivo de manter os sistemas irradiantes da PETROBRAS totalmente aderentes às normas da ANATEL. São expostos no documento cases reais considerados críticos ou que geraram dúvidas quanto a medição, devido a localização em terrenos irregulares A </a:t>
            </a:r>
            <a:r>
              <a:rPr lang="pt-BR" sz="2700" dirty="0" smtClean="0"/>
              <a:t>ideia </a:t>
            </a:r>
            <a:r>
              <a:rPr lang="pt-BR" sz="2700" dirty="0"/>
              <a:t>é minimizar a possibilidade de medições fora dos padrões recomendados, mantendo as licenças das estações fidedignas aos parâmetros das instalações. Foi sugerido encaminhar para a Eng. Maria Aparecida, de modo que o documento seja avaliado e as situações dúbias possam ser equalizadas.  </a:t>
            </a:r>
          </a:p>
          <a:p>
            <a:pPr lvl="1" algn="just"/>
            <a:endParaRPr lang="pt-BR" dirty="0"/>
          </a:p>
          <a:p>
            <a:pPr lvl="1" algn="just"/>
            <a:endParaRPr lang="pt-BR" dirty="0"/>
          </a:p>
        </p:txBody>
      </p:sp>
      <p:sp>
        <p:nvSpPr>
          <p:cNvPr id="3" name="Título 2"/>
          <p:cNvSpPr>
            <a:spLocks noGrp="1"/>
          </p:cNvSpPr>
          <p:nvPr>
            <p:ph type="title"/>
          </p:nvPr>
        </p:nvSpPr>
        <p:spPr/>
        <p:txBody>
          <a:bodyPr/>
          <a:lstStyle/>
          <a:p>
            <a:r>
              <a:rPr lang="pt-BR" b="1" dirty="0"/>
              <a:t>Outros </a:t>
            </a:r>
            <a:r>
              <a:rPr lang="pt-BR" b="1" dirty="0" smtClean="0"/>
              <a:t>Assuntos </a:t>
            </a:r>
            <a:r>
              <a:rPr lang="pt-BR" sz="2400" b="1" dirty="0" smtClean="0"/>
              <a:t>(Cont.)</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12</a:t>
            </a:fld>
            <a:endParaRPr lang="pt-BR"/>
          </a:p>
        </p:txBody>
      </p:sp>
    </p:spTree>
    <p:extLst>
      <p:ext uri="{BB962C8B-B14F-4D97-AF65-F5344CB8AC3E}">
        <p14:creationId xmlns:p14="http://schemas.microsoft.com/office/powerpoint/2010/main" val="2173598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pPr algn="just"/>
            <a:r>
              <a:rPr lang="pt-BR" dirty="0" smtClean="0"/>
              <a:t>Foi apresentado o planejamento das atividades do Ad Hoc Propagação para 2017.</a:t>
            </a:r>
          </a:p>
          <a:p>
            <a:pPr algn="just"/>
            <a:endParaRPr lang="pt-BR" sz="2000" dirty="0" smtClean="0"/>
          </a:p>
          <a:p>
            <a:pPr algn="just"/>
            <a:r>
              <a:rPr lang="pt-BR" dirty="0" smtClean="0"/>
              <a:t>Definida a metodologia de trabalho.</a:t>
            </a:r>
          </a:p>
          <a:p>
            <a:pPr algn="just"/>
            <a:endParaRPr lang="pt-BR" sz="2000" dirty="0"/>
          </a:p>
          <a:p>
            <a:pPr algn="just"/>
            <a:r>
              <a:rPr lang="pt-BR" dirty="0" smtClean="0"/>
              <a:t>Realizado um alinhamento dos temas relevantes</a:t>
            </a:r>
          </a:p>
          <a:p>
            <a:pPr algn="just"/>
            <a:endParaRPr lang="pt-BR" dirty="0"/>
          </a:p>
          <a:p>
            <a:pPr algn="just"/>
            <a:endParaRPr lang="pt-BR" dirty="0"/>
          </a:p>
        </p:txBody>
      </p:sp>
      <p:sp>
        <p:nvSpPr>
          <p:cNvPr id="3" name="Título 2"/>
          <p:cNvSpPr>
            <a:spLocks noGrp="1"/>
          </p:cNvSpPr>
          <p:nvPr>
            <p:ph type="title"/>
          </p:nvPr>
        </p:nvSpPr>
        <p:spPr/>
        <p:txBody>
          <a:bodyPr/>
          <a:lstStyle/>
          <a:p>
            <a:r>
              <a:rPr lang="pt-BR" b="1" dirty="0"/>
              <a:t>Conclusão</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13</a:t>
            </a:fld>
            <a:endParaRPr lang="pt-B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672" y="4077072"/>
            <a:ext cx="33432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258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125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anim calcmode="lin" valueType="num">
                                      <p:cBhvr>
                                        <p:cTn id="8" dur="2000" fill="hold"/>
                                        <p:tgtEl>
                                          <p:spTgt spid="11267"/>
                                        </p:tgtEl>
                                        <p:attrNameLst>
                                          <p:attrName>ppt_w</p:attrName>
                                        </p:attrNameLst>
                                      </p:cBhvr>
                                      <p:tavLst>
                                        <p:tav tm="0" fmla="#ppt_w*sin(2.5*pi*$)">
                                          <p:val>
                                            <p:fltVal val="0"/>
                                          </p:val>
                                        </p:tav>
                                        <p:tav tm="100000">
                                          <p:val>
                                            <p:fltVal val="1"/>
                                          </p:val>
                                        </p:tav>
                                      </p:tavLst>
                                    </p:anim>
                                    <p:anim calcmode="lin" valueType="num">
                                      <p:cBhvr>
                                        <p:cTn id="9" dur="2000" fill="hold"/>
                                        <p:tgtEl>
                                          <p:spTgt spid="11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467544" y="1628800"/>
            <a:ext cx="8229600" cy="4525963"/>
          </a:xfrm>
        </p:spPr>
        <p:txBody>
          <a:bodyPr>
            <a:normAutofit lnSpcReduction="10000"/>
          </a:bodyPr>
          <a:lstStyle/>
          <a:p>
            <a:pPr algn="just"/>
            <a:endParaRPr lang="pt-BR" dirty="0"/>
          </a:p>
          <a:p>
            <a:pPr algn="just"/>
            <a:r>
              <a:rPr lang="pt-BR" dirty="0"/>
              <a:t>Grupo Ad Hoc Propagação, Subgrupo Relator GRR 5.2, GRR 5, CBC 2.</a:t>
            </a:r>
          </a:p>
          <a:p>
            <a:pPr algn="just"/>
            <a:endParaRPr lang="pt-BR" dirty="0"/>
          </a:p>
          <a:p>
            <a:pPr algn="just"/>
            <a:r>
              <a:rPr lang="pt-BR" dirty="0" smtClean="0"/>
              <a:t>A </a:t>
            </a:r>
            <a:r>
              <a:rPr lang="pt-BR" dirty="0"/>
              <a:t>criação do Grupo </a:t>
            </a:r>
            <a:r>
              <a:rPr lang="pt-BR" dirty="0" smtClean="0"/>
              <a:t>Ad Hoc </a:t>
            </a:r>
            <a:r>
              <a:rPr lang="pt-BR" dirty="0"/>
              <a:t>Propagação é uma iniciativa do Grupo Relator de Radiocomunicações 5, no sentido de incrementar a produção brasileira de pesquisa científica na área de propagação e, consequentemente, a participação em fóruns internacionais, a publicação de artigos científicos e o desenvolvimento de conhecimento sobre o assunto.</a:t>
            </a:r>
          </a:p>
          <a:p>
            <a:pPr algn="just"/>
            <a:endParaRPr lang="pt-BR" dirty="0"/>
          </a:p>
        </p:txBody>
      </p:sp>
      <p:sp>
        <p:nvSpPr>
          <p:cNvPr id="3" name="Título 2"/>
          <p:cNvSpPr>
            <a:spLocks noGrp="1"/>
          </p:cNvSpPr>
          <p:nvPr>
            <p:ph type="title"/>
          </p:nvPr>
        </p:nvSpPr>
        <p:spPr/>
        <p:txBody>
          <a:bodyPr/>
          <a:lstStyle/>
          <a:p>
            <a:r>
              <a:rPr lang="pt-BR" dirty="0" smtClean="0"/>
              <a:t>Objetivo do Ad Hoc Propagação</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14</a:t>
            </a:fld>
            <a:endParaRPr lang="pt-BR"/>
          </a:p>
        </p:txBody>
      </p:sp>
    </p:spTree>
    <p:extLst>
      <p:ext uri="{BB962C8B-B14F-4D97-AF65-F5344CB8AC3E}">
        <p14:creationId xmlns:p14="http://schemas.microsoft.com/office/powerpoint/2010/main" val="1965925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PETROBRAS</a:t>
            </a:r>
          </a:p>
          <a:p>
            <a:pPr lvl="1"/>
            <a:r>
              <a:rPr lang="pt-BR" dirty="0" smtClean="0"/>
              <a:t>Endereço: Rua </a:t>
            </a:r>
            <a:r>
              <a:rPr lang="pt-BR" dirty="0"/>
              <a:t>Morais e Silva, 40 - Maracanã, RJ</a:t>
            </a:r>
            <a:br>
              <a:rPr lang="pt-BR" dirty="0"/>
            </a:br>
            <a:r>
              <a:rPr lang="pt-BR" dirty="0"/>
              <a:t>Edifício Ouro Negro, 5° andar - Ala A - Sala 02</a:t>
            </a:r>
            <a:br>
              <a:rPr lang="pt-BR" dirty="0"/>
            </a:br>
            <a:endParaRPr lang="pt-BR" dirty="0"/>
          </a:p>
        </p:txBody>
      </p:sp>
      <p:sp>
        <p:nvSpPr>
          <p:cNvPr id="3" name="Título 2"/>
          <p:cNvSpPr>
            <a:spLocks noGrp="1"/>
          </p:cNvSpPr>
          <p:nvPr>
            <p:ph type="title"/>
          </p:nvPr>
        </p:nvSpPr>
        <p:spPr/>
        <p:txBody>
          <a:bodyPr/>
          <a:lstStyle/>
          <a:p>
            <a:r>
              <a:rPr lang="pt-BR" dirty="0" smtClean="0"/>
              <a:t>Local da Reunião</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2</a:t>
            </a:fld>
            <a:endParaRPr lang="pt-B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56992"/>
            <a:ext cx="2400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793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457200" y="1600200"/>
            <a:ext cx="8363272" cy="4525963"/>
          </a:xfrm>
        </p:spPr>
        <p:txBody>
          <a:bodyPr>
            <a:normAutofit fontScale="62500" lnSpcReduction="20000"/>
          </a:bodyPr>
          <a:lstStyle/>
          <a:p>
            <a:pPr marL="0" indent="0">
              <a:buNone/>
            </a:pPr>
            <a:r>
              <a:rPr lang="pt-BR" b="1" dirty="0"/>
              <a:t/>
            </a:r>
            <a:br>
              <a:rPr lang="pt-BR" b="1" dirty="0"/>
            </a:br>
            <a:r>
              <a:rPr lang="pt-BR" b="1" dirty="0"/>
              <a:t>1. Abertura </a:t>
            </a:r>
            <a:br>
              <a:rPr lang="pt-BR" b="1" dirty="0"/>
            </a:br>
            <a:r>
              <a:rPr lang="pt-BR" b="1" dirty="0"/>
              <a:t/>
            </a:r>
            <a:br>
              <a:rPr lang="pt-BR" b="1" dirty="0"/>
            </a:br>
            <a:r>
              <a:rPr lang="pt-BR" b="1" dirty="0"/>
              <a:t>2. Apresentação dos Participantes</a:t>
            </a:r>
            <a:br>
              <a:rPr lang="pt-BR" b="1" dirty="0"/>
            </a:br>
            <a:r>
              <a:rPr lang="pt-BR" b="1" dirty="0"/>
              <a:t/>
            </a:r>
            <a:br>
              <a:rPr lang="pt-BR" b="1" dirty="0"/>
            </a:br>
            <a:r>
              <a:rPr lang="pt-BR" b="1" dirty="0"/>
              <a:t>3. Proposta de metodologia para os trabalhos de 2017</a:t>
            </a:r>
            <a:br>
              <a:rPr lang="pt-BR" b="1" dirty="0"/>
            </a:br>
            <a:r>
              <a:rPr lang="pt-BR" b="1" dirty="0"/>
              <a:t/>
            </a:r>
            <a:br>
              <a:rPr lang="pt-BR" b="1" dirty="0"/>
            </a:br>
            <a:r>
              <a:rPr lang="pt-BR" b="1" dirty="0"/>
              <a:t>4. Planejamento das Medições para os estudos de difração e condutividade do solo</a:t>
            </a:r>
            <a:br>
              <a:rPr lang="pt-BR" b="1" dirty="0"/>
            </a:br>
            <a:r>
              <a:rPr lang="pt-BR" b="1" dirty="0"/>
              <a:t> </a:t>
            </a:r>
            <a:br>
              <a:rPr lang="pt-BR" b="1" dirty="0"/>
            </a:br>
            <a:r>
              <a:rPr lang="pt-BR" b="1" dirty="0"/>
              <a:t>5. Estudos sobre Propagação Ionosférica</a:t>
            </a:r>
            <a:br>
              <a:rPr lang="pt-BR" b="1" dirty="0"/>
            </a:br>
            <a:r>
              <a:rPr lang="pt-BR" b="1" dirty="0"/>
              <a:t/>
            </a:r>
            <a:br>
              <a:rPr lang="pt-BR" b="1" dirty="0"/>
            </a:br>
            <a:r>
              <a:rPr lang="pt-BR" b="1" dirty="0"/>
              <a:t>6. Elaboração de contribuições para a UIT - SG3</a:t>
            </a:r>
            <a:br>
              <a:rPr lang="pt-BR" b="1" dirty="0"/>
            </a:br>
            <a:r>
              <a:rPr lang="pt-BR" b="1" dirty="0"/>
              <a:t> </a:t>
            </a:r>
            <a:br>
              <a:rPr lang="pt-BR" b="1" dirty="0"/>
            </a:br>
            <a:r>
              <a:rPr lang="pt-BR" b="1" dirty="0"/>
              <a:t>7. Convênio ANATEL &amp; EMBRAPA</a:t>
            </a:r>
            <a:br>
              <a:rPr lang="pt-BR" b="1" dirty="0"/>
            </a:br>
            <a:r>
              <a:rPr lang="pt-BR" b="1" dirty="0"/>
              <a:t/>
            </a:r>
            <a:br>
              <a:rPr lang="pt-BR" b="1" dirty="0"/>
            </a:br>
            <a:r>
              <a:rPr lang="pt-BR" b="1" dirty="0"/>
              <a:t>8. Outros Assuntos</a:t>
            </a:r>
            <a:br>
              <a:rPr lang="pt-BR" b="1" dirty="0"/>
            </a:br>
            <a:r>
              <a:rPr lang="pt-BR" b="1" dirty="0"/>
              <a:t/>
            </a:r>
            <a:br>
              <a:rPr lang="pt-BR" b="1" dirty="0"/>
            </a:br>
            <a:r>
              <a:rPr lang="pt-BR" b="1" dirty="0"/>
              <a:t>9. Conclusão</a:t>
            </a:r>
            <a:br>
              <a:rPr lang="pt-BR" b="1" dirty="0"/>
            </a:br>
            <a:endParaRPr lang="pt-BR" b="1" dirty="0"/>
          </a:p>
        </p:txBody>
      </p:sp>
      <p:sp>
        <p:nvSpPr>
          <p:cNvPr id="3" name="Título 2"/>
          <p:cNvSpPr>
            <a:spLocks noGrp="1"/>
          </p:cNvSpPr>
          <p:nvPr>
            <p:ph type="title"/>
          </p:nvPr>
        </p:nvSpPr>
        <p:spPr/>
        <p:txBody>
          <a:bodyPr/>
          <a:lstStyle/>
          <a:p>
            <a:r>
              <a:rPr lang="pt-BR" dirty="0" smtClean="0"/>
              <a:t>Agenda</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3</a:t>
            </a:fld>
            <a:endParaRPr lang="pt-B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09120"/>
            <a:ext cx="33432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292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O que é o Grupo Ad Hoc Propagação?</a:t>
            </a:r>
          </a:p>
          <a:p>
            <a:r>
              <a:rPr lang="pt-BR" dirty="0" smtClean="0"/>
              <a:t>Objetivo do Ad Hoc.</a:t>
            </a:r>
          </a:p>
          <a:p>
            <a:r>
              <a:rPr lang="pt-BR" dirty="0" smtClean="0"/>
              <a:t>Produtos a serem gerados.</a:t>
            </a:r>
            <a:endParaRPr lang="pt-BR" dirty="0"/>
          </a:p>
        </p:txBody>
      </p:sp>
      <p:sp>
        <p:nvSpPr>
          <p:cNvPr id="3" name="Título 2"/>
          <p:cNvSpPr>
            <a:spLocks noGrp="1"/>
          </p:cNvSpPr>
          <p:nvPr>
            <p:ph type="title"/>
          </p:nvPr>
        </p:nvSpPr>
        <p:spPr/>
        <p:txBody>
          <a:bodyPr/>
          <a:lstStyle/>
          <a:p>
            <a:r>
              <a:rPr lang="pt-BR" b="1" dirty="0"/>
              <a:t> Abertura </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4</a:t>
            </a:fld>
            <a:endParaRPr lang="pt-BR"/>
          </a:p>
        </p:txBody>
      </p:sp>
      <p:pic>
        <p:nvPicPr>
          <p:cNvPr id="4102" name="Pic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861048"/>
            <a:ext cx="2233205" cy="55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429000"/>
            <a:ext cx="21431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693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Nome </a:t>
            </a:r>
          </a:p>
          <a:p>
            <a:r>
              <a:rPr lang="pt-BR" dirty="0" smtClean="0"/>
              <a:t>Função</a:t>
            </a:r>
          </a:p>
          <a:p>
            <a:r>
              <a:rPr lang="pt-BR" dirty="0" smtClean="0"/>
              <a:t>Organização</a:t>
            </a:r>
          </a:p>
          <a:p>
            <a:r>
              <a:rPr lang="pt-BR" dirty="0" smtClean="0"/>
              <a:t>Áreas de interesse</a:t>
            </a:r>
            <a:endParaRPr lang="pt-BR" dirty="0"/>
          </a:p>
        </p:txBody>
      </p:sp>
      <p:sp>
        <p:nvSpPr>
          <p:cNvPr id="3" name="Título 2"/>
          <p:cNvSpPr>
            <a:spLocks noGrp="1"/>
          </p:cNvSpPr>
          <p:nvPr>
            <p:ph type="title"/>
          </p:nvPr>
        </p:nvSpPr>
        <p:spPr/>
        <p:txBody>
          <a:bodyPr/>
          <a:lstStyle/>
          <a:p>
            <a:r>
              <a:rPr lang="pt-BR" b="1" dirty="0"/>
              <a:t>Apresentação dos Participantes</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5</a:t>
            </a:fld>
            <a:endParaRPr lang="pt-B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924944"/>
            <a:ext cx="37528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806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Planejamento preliminar</a:t>
            </a:r>
          </a:p>
          <a:p>
            <a:r>
              <a:rPr lang="pt-BR" dirty="0" smtClean="0"/>
              <a:t>Planejamento aprovado</a:t>
            </a:r>
          </a:p>
          <a:p>
            <a:r>
              <a:rPr lang="pt-BR" dirty="0" smtClean="0"/>
              <a:t>Aprimoramento do site</a:t>
            </a:r>
          </a:p>
          <a:p>
            <a:r>
              <a:rPr lang="pt-BR" dirty="0" smtClean="0"/>
              <a:t>Redes sociais</a:t>
            </a:r>
          </a:p>
          <a:p>
            <a:r>
              <a:rPr lang="pt-BR" dirty="0" smtClean="0"/>
              <a:t>Artigos e outas publicações</a:t>
            </a:r>
          </a:p>
          <a:p>
            <a:r>
              <a:rPr lang="pt-BR" dirty="0" smtClean="0"/>
              <a:t>Maior interação</a:t>
            </a:r>
            <a:endParaRPr lang="pt-BR" dirty="0"/>
          </a:p>
        </p:txBody>
      </p:sp>
      <p:sp>
        <p:nvSpPr>
          <p:cNvPr id="3" name="Título 2"/>
          <p:cNvSpPr>
            <a:spLocks noGrp="1"/>
          </p:cNvSpPr>
          <p:nvPr>
            <p:ph type="title"/>
          </p:nvPr>
        </p:nvSpPr>
        <p:spPr/>
        <p:txBody>
          <a:bodyPr>
            <a:normAutofit/>
          </a:bodyPr>
          <a:lstStyle/>
          <a:p>
            <a:r>
              <a:rPr lang="pt-BR" sz="2800" b="1" dirty="0"/>
              <a:t>Proposta de metodologia para os trabalhos de 2017</a:t>
            </a:r>
            <a:endParaRPr lang="pt-BR" sz="2800"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6</a:t>
            </a:fld>
            <a:endParaRPr lang="pt-B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88444"/>
            <a:ext cx="36004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307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Antecedência na programação</a:t>
            </a:r>
          </a:p>
          <a:p>
            <a:r>
              <a:rPr lang="pt-BR" dirty="0" smtClean="0"/>
              <a:t>Metodologia a ser aplicada</a:t>
            </a:r>
          </a:p>
          <a:p>
            <a:r>
              <a:rPr lang="pt-BR" dirty="0" smtClean="0"/>
              <a:t>Programação para elaboração dos relatórios</a:t>
            </a:r>
          </a:p>
          <a:p>
            <a:r>
              <a:rPr lang="pt-BR" dirty="0" smtClean="0"/>
              <a:t>Apresentação dos resultados obtidos</a:t>
            </a:r>
          </a:p>
          <a:p>
            <a:r>
              <a:rPr lang="pt-BR" dirty="0" smtClean="0"/>
              <a:t>Publicação de artigo</a:t>
            </a:r>
            <a:endParaRPr lang="pt-BR" dirty="0"/>
          </a:p>
        </p:txBody>
      </p:sp>
      <p:sp>
        <p:nvSpPr>
          <p:cNvPr id="3" name="Título 2"/>
          <p:cNvSpPr>
            <a:spLocks noGrp="1"/>
          </p:cNvSpPr>
          <p:nvPr>
            <p:ph type="title"/>
          </p:nvPr>
        </p:nvSpPr>
        <p:spPr>
          <a:xfrm>
            <a:off x="467544" y="332656"/>
            <a:ext cx="8229600" cy="1143000"/>
          </a:xfrm>
        </p:spPr>
        <p:txBody>
          <a:bodyPr>
            <a:normAutofit/>
          </a:bodyPr>
          <a:lstStyle/>
          <a:p>
            <a:r>
              <a:rPr lang="pt-BR" sz="2800" b="1" dirty="0"/>
              <a:t>Planejamento das Medições para os estudos de difração e condutividade do solo</a:t>
            </a:r>
            <a:endParaRPr lang="pt-BR" sz="2800"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7</a:t>
            </a:fld>
            <a:endParaRPr lang="pt-B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789040"/>
            <a:ext cx="41814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734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Carta para o DECEA</a:t>
            </a:r>
          </a:p>
          <a:p>
            <a:r>
              <a:rPr lang="pt-BR" dirty="0" smtClean="0"/>
              <a:t>Contatos prévios com técnicos das estações HF</a:t>
            </a:r>
          </a:p>
          <a:p>
            <a:r>
              <a:rPr lang="pt-BR" dirty="0" smtClean="0"/>
              <a:t>Definição da proposta de estudos</a:t>
            </a:r>
          </a:p>
          <a:p>
            <a:r>
              <a:rPr lang="pt-BR" dirty="0" smtClean="0"/>
              <a:t>Base teórica</a:t>
            </a:r>
          </a:p>
          <a:p>
            <a:r>
              <a:rPr lang="pt-BR" dirty="0" smtClean="0"/>
              <a:t>Esclarecer os benefícios dos estudos</a:t>
            </a:r>
          </a:p>
          <a:p>
            <a:r>
              <a:rPr lang="pt-BR" dirty="0" smtClean="0"/>
              <a:t>Resultados esperados</a:t>
            </a:r>
            <a:endParaRPr lang="pt-BR" dirty="0"/>
          </a:p>
        </p:txBody>
      </p:sp>
      <p:sp>
        <p:nvSpPr>
          <p:cNvPr id="3" name="Título 2"/>
          <p:cNvSpPr>
            <a:spLocks noGrp="1"/>
          </p:cNvSpPr>
          <p:nvPr>
            <p:ph type="title"/>
          </p:nvPr>
        </p:nvSpPr>
        <p:spPr/>
        <p:txBody>
          <a:bodyPr/>
          <a:lstStyle/>
          <a:p>
            <a:r>
              <a:rPr lang="pt-BR" b="1" dirty="0"/>
              <a:t>Estudos sobre Propagação Ionosférica</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8</a:t>
            </a:fld>
            <a:endParaRPr lang="pt-B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7983"/>
          <a:stretch/>
        </p:blipFill>
        <p:spPr bwMode="auto">
          <a:xfrm>
            <a:off x="6156176" y="3933056"/>
            <a:ext cx="1971675" cy="235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427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Questões de estudo</a:t>
            </a:r>
          </a:p>
          <a:p>
            <a:r>
              <a:rPr lang="pt-BR" dirty="0" smtClean="0"/>
              <a:t>Itens do plano de trabalho</a:t>
            </a:r>
          </a:p>
          <a:p>
            <a:r>
              <a:rPr lang="pt-BR" dirty="0" smtClean="0"/>
              <a:t>Planejamento prévio</a:t>
            </a:r>
          </a:p>
          <a:p>
            <a:r>
              <a:rPr lang="pt-BR" dirty="0" smtClean="0"/>
              <a:t>Contribuições já identificadas</a:t>
            </a:r>
          </a:p>
          <a:p>
            <a:r>
              <a:rPr lang="pt-BR" dirty="0" smtClean="0"/>
              <a:t>Prazos para apresentação dos trabalhos</a:t>
            </a:r>
            <a:endParaRPr lang="pt-BR" dirty="0"/>
          </a:p>
        </p:txBody>
      </p:sp>
      <p:sp>
        <p:nvSpPr>
          <p:cNvPr id="3" name="Título 2"/>
          <p:cNvSpPr>
            <a:spLocks noGrp="1"/>
          </p:cNvSpPr>
          <p:nvPr>
            <p:ph type="title"/>
          </p:nvPr>
        </p:nvSpPr>
        <p:spPr/>
        <p:txBody>
          <a:bodyPr>
            <a:normAutofit fontScale="90000"/>
          </a:bodyPr>
          <a:lstStyle/>
          <a:p>
            <a:r>
              <a:rPr lang="pt-BR" b="1" dirty="0"/>
              <a:t>Elaboração de contribuições para a UIT - SG3</a:t>
            </a:r>
            <a:endParaRPr lang="pt-BR" dirty="0"/>
          </a:p>
        </p:txBody>
      </p:sp>
      <p:sp>
        <p:nvSpPr>
          <p:cNvPr id="4" name="Espaço Reservado para Número de Slide 3"/>
          <p:cNvSpPr>
            <a:spLocks noGrp="1"/>
          </p:cNvSpPr>
          <p:nvPr>
            <p:ph type="sldNum" sz="quarter" idx="11"/>
          </p:nvPr>
        </p:nvSpPr>
        <p:spPr/>
        <p:txBody>
          <a:bodyPr/>
          <a:lstStyle/>
          <a:p>
            <a:pPr algn="r"/>
            <a:fld id="{D4C49B74-5DB2-4B03-B1D2-7F6A3C51C318}" type="slidenum">
              <a:rPr lang="pt-BR" smtClean="0"/>
              <a:pPr algn="r"/>
              <a:t>9</a:t>
            </a:fld>
            <a:endParaRPr lang="pt-B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126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196160-E905-4FAD-8BE3-9959EA0CA0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80</TotalTime>
  <Words>639</Words>
  <Application>Microsoft Office PowerPoint</Application>
  <PresentationFormat>Apresentação na tela (4:3)</PresentationFormat>
  <Paragraphs>87</Paragraphs>
  <Slides>14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MS PGothic</vt:lpstr>
      <vt:lpstr>Calibri</vt:lpstr>
      <vt:lpstr>Corbel</vt:lpstr>
      <vt:lpstr>DesignTemplate</vt:lpstr>
      <vt:lpstr>Primeira Reunião do Grupo Ad Hoc Propagação de 2017</vt:lpstr>
      <vt:lpstr>Local da Reunião</vt:lpstr>
      <vt:lpstr>Agenda</vt:lpstr>
      <vt:lpstr> Abertura </vt:lpstr>
      <vt:lpstr>Apresentação dos Participantes</vt:lpstr>
      <vt:lpstr>Proposta de metodologia para os trabalhos de 2017</vt:lpstr>
      <vt:lpstr>Planejamento das Medições para os estudos de difração e condutividade do solo</vt:lpstr>
      <vt:lpstr>Estudos sobre Propagação Ionosférica</vt:lpstr>
      <vt:lpstr>Elaboração de contribuições para a UIT - SG3</vt:lpstr>
      <vt:lpstr>Convênio ANATEL &amp; EMBRAPA</vt:lpstr>
      <vt:lpstr>Outros Assuntos</vt:lpstr>
      <vt:lpstr>Outros Assuntos (Cont.)</vt:lpstr>
      <vt:lpstr>Conclusão</vt:lpstr>
      <vt:lpstr>Objetivo do Ad Hoc Propagação</vt:lpstr>
    </vt:vector>
  </TitlesOfParts>
  <Company>Petrobras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Angelo Antonio Caldeira Canavitsas</dc:creator>
  <cp:lastModifiedBy>Mateus Sousa Dias</cp:lastModifiedBy>
  <cp:revision>12</cp:revision>
  <dcterms:created xsi:type="dcterms:W3CDTF">2017-03-17T10:35:38Z</dcterms:created>
  <dcterms:modified xsi:type="dcterms:W3CDTF">2017-03-17T18:51:18Z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